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9" r:id="rId5"/>
    <p:sldId id="266" r:id="rId6"/>
    <p:sldId id="267" r:id="rId7"/>
    <p:sldId id="268" r:id="rId8"/>
    <p:sldId id="270" r:id="rId9"/>
    <p:sldId id="264" r:id="rId10"/>
    <p:sldId id="265" r:id="rId11"/>
  </p:sldIdLst>
  <p:sldSz cx="18288000" cy="10287000"/>
  <p:notesSz cx="6858000" cy="9144000"/>
  <p:embeddedFontLst>
    <p:embeddedFont>
      <p:font typeface="Helvetica World" panose="020B0604020202020204" charset="-128"/>
      <p:regular r:id="rId12"/>
    </p:embeddedFont>
    <p:embeddedFont>
      <p:font typeface="Barlow SemiCondensed" panose="020B0604020202020204" charset="0"/>
      <p:regular r:id="rId13"/>
    </p:embeddedFont>
    <p:embeddedFont>
      <p:font typeface="Calibri (MS)" panose="020B0604020202020204" charset="0"/>
      <p:regular r:id="rId14"/>
    </p:embeddedFont>
    <p:embeddedFont>
      <p:font typeface="Playfair Display" panose="00000500000000000000" pitchFamily="2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EAF534-B08C-4BCE-AFE3-5BCEBC823A8A}" type="doc">
      <dgm:prSet loTypeId="urn:microsoft.com/office/officeart/2005/8/layout/radial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792E25A-6AEA-466B-A621-9A6B4C59BFF0}">
      <dgm:prSet phldrT="[Text]" custT="1"/>
      <dgm:spPr/>
      <dgm:t>
        <a:bodyPr/>
        <a:lstStyle/>
        <a:p>
          <a:r>
            <a: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Data Cleaning </a:t>
          </a:r>
        </a:p>
        <a:p>
          <a:r>
            <a: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&amp; </a:t>
          </a:r>
        </a:p>
        <a:p>
          <a:r>
            <a: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Pre-pocessing</a:t>
          </a:r>
          <a:endParaRPr lang="en-IN" sz="2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CE86EA-85FE-488D-ADCA-D8C43D504C8D}" type="parTrans" cxnId="{47BAF79E-1F80-4CB4-A6AE-01BD89E051D8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31425F6-6212-4B4F-904C-49CD9B9EE462}" type="sibTrans" cxnId="{47BAF79E-1F80-4CB4-A6AE-01BD89E051D8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764A2EB-916B-4957-BCCB-2672ED4ADBC5}">
      <dgm:prSet phldrT="[Text]" custT="1"/>
      <dgm:spPr/>
      <dgm:t>
        <a:bodyPr/>
        <a:lstStyle/>
        <a:p>
          <a:r>
            <a: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Null Values</a:t>
          </a:r>
          <a:endParaRPr lang="en-IN" sz="2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6BF6D5C-58C6-4864-91E5-CBCE3E92617C}" type="parTrans" cxnId="{FCB8EB34-3BC5-4D95-9EE1-AA5B738CD90F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898C73D-9BC5-4A95-A3D5-20957D3A68D9}" type="sibTrans" cxnId="{FCB8EB34-3BC5-4D95-9EE1-AA5B738CD90F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006F954-AA93-485A-9875-EB13AEF6DEE1}">
      <dgm:prSet phldrT="[Text]" custT="1"/>
      <dgm:spPr/>
      <dgm:t>
        <a:bodyPr/>
        <a:lstStyle/>
        <a:p>
          <a:r>
            <a: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Standardizing Values</a:t>
          </a:r>
          <a:endParaRPr lang="en-IN" sz="2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A63122C-1A09-4076-86F4-D2DA40BF4EC3}" type="parTrans" cxnId="{4CCBC8F0-782C-4077-BBED-DFE9420CFE99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99F6E9D-A501-4845-9660-19402353D042}" type="sibTrans" cxnId="{4CCBC8F0-782C-4077-BBED-DFE9420CFE99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7848573-55C8-49CD-A399-562EF9703FAC}">
      <dgm:prSet phldrT="[Text]" custT="1"/>
      <dgm:spPr/>
      <dgm:t>
        <a:bodyPr/>
        <a:lstStyle/>
        <a:p>
          <a:r>
            <a: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Fixing Invalid Values</a:t>
          </a:r>
          <a:endParaRPr lang="en-IN" sz="2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7608781-2E9E-46EF-A30F-4CA6C7546204}" type="parTrans" cxnId="{3776900E-DA8B-4C81-AB74-479BB5E90EEC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8323E07-F82E-4521-B910-221C541B0415}" type="sibTrans" cxnId="{3776900E-DA8B-4C81-AB74-479BB5E90EEC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CDDCAD-714E-4508-B253-AACCBFA60385}">
      <dgm:prSet phldrT="[Text]" custT="1"/>
      <dgm:spPr/>
      <dgm:t>
        <a:bodyPr/>
        <a:lstStyle/>
        <a:p>
          <a:r>
            <a: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Check  - Outliers</a:t>
          </a:r>
          <a:endParaRPr lang="en-IN" sz="2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D7209A9-0640-4A66-9DA5-B806972E0B93}" type="parTrans" cxnId="{D98A87C4-D6AF-4F4B-AD8D-08077782601B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98D996A-8AAA-42C7-82FF-3FAF4F3F48D8}" type="sibTrans" cxnId="{D98A87C4-D6AF-4F4B-AD8D-08077782601B}">
      <dgm:prSet/>
      <dgm:spPr/>
      <dgm:t>
        <a:bodyPr/>
        <a:lstStyle/>
        <a:p>
          <a:endParaRPr lang="en-IN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318173B-351B-4195-8BB7-78DD957AE4B6}" type="pres">
      <dgm:prSet presAssocID="{C5EAF534-B08C-4BCE-AFE3-5BCEBC823A8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1C209EE0-57CF-4569-9E81-8317153E3795}" type="pres">
      <dgm:prSet presAssocID="{3792E25A-6AEA-466B-A621-9A6B4C59BFF0}" presName="centerShape" presStyleLbl="node0" presStyleIdx="0" presStyleCnt="1" custScaleX="133574" custScaleY="131694"/>
      <dgm:spPr/>
    </dgm:pt>
    <dgm:pt modelId="{3C24AEC7-A87A-427F-A450-41D7E3A72CC2}" type="pres">
      <dgm:prSet presAssocID="{F6BF6D5C-58C6-4864-91E5-CBCE3E92617C}" presName="parTrans" presStyleLbl="sibTrans2D1" presStyleIdx="0" presStyleCnt="4"/>
      <dgm:spPr/>
    </dgm:pt>
    <dgm:pt modelId="{CD287F47-E2F3-4F2A-89E4-FBE37C50BE50}" type="pres">
      <dgm:prSet presAssocID="{F6BF6D5C-58C6-4864-91E5-CBCE3E92617C}" presName="connectorText" presStyleLbl="sibTrans2D1" presStyleIdx="0" presStyleCnt="4"/>
      <dgm:spPr/>
    </dgm:pt>
    <dgm:pt modelId="{A7965F56-FB54-4886-BB1F-016D74211B19}" type="pres">
      <dgm:prSet presAssocID="{5764A2EB-916B-4957-BCCB-2672ED4ADBC5}" presName="node" presStyleLbl="node1" presStyleIdx="0" presStyleCnt="4">
        <dgm:presLayoutVars>
          <dgm:bulletEnabled val="1"/>
        </dgm:presLayoutVars>
      </dgm:prSet>
      <dgm:spPr/>
    </dgm:pt>
    <dgm:pt modelId="{F50387AE-8D93-4E86-A340-0267DD7BFB35}" type="pres">
      <dgm:prSet presAssocID="{AA63122C-1A09-4076-86F4-D2DA40BF4EC3}" presName="parTrans" presStyleLbl="sibTrans2D1" presStyleIdx="1" presStyleCnt="4"/>
      <dgm:spPr/>
    </dgm:pt>
    <dgm:pt modelId="{789EA7A8-2215-4D71-B915-25643109A2C8}" type="pres">
      <dgm:prSet presAssocID="{AA63122C-1A09-4076-86F4-D2DA40BF4EC3}" presName="connectorText" presStyleLbl="sibTrans2D1" presStyleIdx="1" presStyleCnt="4"/>
      <dgm:spPr/>
    </dgm:pt>
    <dgm:pt modelId="{66AEC585-CC29-4172-BE7E-0290109A14BA}" type="pres">
      <dgm:prSet presAssocID="{7006F954-AA93-485A-9875-EB13AEF6DEE1}" presName="node" presStyleLbl="node1" presStyleIdx="1" presStyleCnt="4" custScaleX="115107" custScaleY="96065">
        <dgm:presLayoutVars>
          <dgm:bulletEnabled val="1"/>
        </dgm:presLayoutVars>
      </dgm:prSet>
      <dgm:spPr/>
    </dgm:pt>
    <dgm:pt modelId="{DB614ACD-AEFC-4472-B9F0-394083C4058E}" type="pres">
      <dgm:prSet presAssocID="{57608781-2E9E-46EF-A30F-4CA6C7546204}" presName="parTrans" presStyleLbl="sibTrans2D1" presStyleIdx="2" presStyleCnt="4"/>
      <dgm:spPr/>
    </dgm:pt>
    <dgm:pt modelId="{CDD961ED-B440-4C28-9BC8-63822B3B3D3D}" type="pres">
      <dgm:prSet presAssocID="{57608781-2E9E-46EF-A30F-4CA6C7546204}" presName="connectorText" presStyleLbl="sibTrans2D1" presStyleIdx="2" presStyleCnt="4"/>
      <dgm:spPr/>
    </dgm:pt>
    <dgm:pt modelId="{0A6BC218-79AA-45B9-8B1D-C49D98BF7109}" type="pres">
      <dgm:prSet presAssocID="{D7848573-55C8-49CD-A399-562EF9703FAC}" presName="node" presStyleLbl="node1" presStyleIdx="2" presStyleCnt="4">
        <dgm:presLayoutVars>
          <dgm:bulletEnabled val="1"/>
        </dgm:presLayoutVars>
      </dgm:prSet>
      <dgm:spPr/>
    </dgm:pt>
    <dgm:pt modelId="{1F18C3E2-9D89-4E17-97AA-863065B8186D}" type="pres">
      <dgm:prSet presAssocID="{CD7209A9-0640-4A66-9DA5-B806972E0B93}" presName="parTrans" presStyleLbl="sibTrans2D1" presStyleIdx="3" presStyleCnt="4"/>
      <dgm:spPr/>
    </dgm:pt>
    <dgm:pt modelId="{427A1332-ECD4-4CCC-9F44-BF85AA0446FF}" type="pres">
      <dgm:prSet presAssocID="{CD7209A9-0640-4A66-9DA5-B806972E0B93}" presName="connectorText" presStyleLbl="sibTrans2D1" presStyleIdx="3" presStyleCnt="4"/>
      <dgm:spPr/>
    </dgm:pt>
    <dgm:pt modelId="{5744243A-1C35-45E2-B964-41C66500E00F}" type="pres">
      <dgm:prSet presAssocID="{62CDDCAD-714E-4508-B253-AACCBFA60385}" presName="node" presStyleLbl="node1" presStyleIdx="3" presStyleCnt="4" custScaleX="113590">
        <dgm:presLayoutVars>
          <dgm:bulletEnabled val="1"/>
        </dgm:presLayoutVars>
      </dgm:prSet>
      <dgm:spPr/>
    </dgm:pt>
  </dgm:ptLst>
  <dgm:cxnLst>
    <dgm:cxn modelId="{3776900E-DA8B-4C81-AB74-479BB5E90EEC}" srcId="{3792E25A-6AEA-466B-A621-9A6B4C59BFF0}" destId="{D7848573-55C8-49CD-A399-562EF9703FAC}" srcOrd="2" destOrd="0" parTransId="{57608781-2E9E-46EF-A30F-4CA6C7546204}" sibTransId="{78323E07-F82E-4521-B910-221C541B0415}"/>
    <dgm:cxn modelId="{46ABDE2C-ADCE-445E-846F-4ECBB69DCDF4}" type="presOf" srcId="{AA63122C-1A09-4076-86F4-D2DA40BF4EC3}" destId="{F50387AE-8D93-4E86-A340-0267DD7BFB35}" srcOrd="0" destOrd="0" presId="urn:microsoft.com/office/officeart/2005/8/layout/radial5"/>
    <dgm:cxn modelId="{EFBD1A2D-1668-482B-AE9A-FE29E1FEB2F7}" type="presOf" srcId="{57608781-2E9E-46EF-A30F-4CA6C7546204}" destId="{DB614ACD-AEFC-4472-B9F0-394083C4058E}" srcOrd="0" destOrd="0" presId="urn:microsoft.com/office/officeart/2005/8/layout/radial5"/>
    <dgm:cxn modelId="{FCB8EB34-3BC5-4D95-9EE1-AA5B738CD90F}" srcId="{3792E25A-6AEA-466B-A621-9A6B4C59BFF0}" destId="{5764A2EB-916B-4957-BCCB-2672ED4ADBC5}" srcOrd="0" destOrd="0" parTransId="{F6BF6D5C-58C6-4864-91E5-CBCE3E92617C}" sibTransId="{D898C73D-9BC5-4A95-A3D5-20957D3A68D9}"/>
    <dgm:cxn modelId="{3D3C3040-29FD-4063-A7EA-C6BEB70373A6}" type="presOf" srcId="{7006F954-AA93-485A-9875-EB13AEF6DEE1}" destId="{66AEC585-CC29-4172-BE7E-0290109A14BA}" srcOrd="0" destOrd="0" presId="urn:microsoft.com/office/officeart/2005/8/layout/radial5"/>
    <dgm:cxn modelId="{5A6AB062-0CA8-4E46-85BE-D6B6E34C95CE}" type="presOf" srcId="{CD7209A9-0640-4A66-9DA5-B806972E0B93}" destId="{1F18C3E2-9D89-4E17-97AA-863065B8186D}" srcOrd="0" destOrd="0" presId="urn:microsoft.com/office/officeart/2005/8/layout/radial5"/>
    <dgm:cxn modelId="{686A8645-B409-469A-804C-F7C4A02C01CE}" type="presOf" srcId="{AA63122C-1A09-4076-86F4-D2DA40BF4EC3}" destId="{789EA7A8-2215-4D71-B915-25643109A2C8}" srcOrd="1" destOrd="0" presId="urn:microsoft.com/office/officeart/2005/8/layout/radial5"/>
    <dgm:cxn modelId="{E0B39A68-5869-4D28-9024-6431E9535247}" type="presOf" srcId="{F6BF6D5C-58C6-4864-91E5-CBCE3E92617C}" destId="{CD287F47-E2F3-4F2A-89E4-FBE37C50BE50}" srcOrd="1" destOrd="0" presId="urn:microsoft.com/office/officeart/2005/8/layout/radial5"/>
    <dgm:cxn modelId="{B216D887-A2CB-416D-9AAB-EA958FEDB79E}" type="presOf" srcId="{62CDDCAD-714E-4508-B253-AACCBFA60385}" destId="{5744243A-1C35-45E2-B964-41C66500E00F}" srcOrd="0" destOrd="0" presId="urn:microsoft.com/office/officeart/2005/8/layout/radial5"/>
    <dgm:cxn modelId="{2E3CE79D-70F9-44B9-AD2D-119F9071451C}" type="presOf" srcId="{CD7209A9-0640-4A66-9DA5-B806972E0B93}" destId="{427A1332-ECD4-4CCC-9F44-BF85AA0446FF}" srcOrd="1" destOrd="0" presId="urn:microsoft.com/office/officeart/2005/8/layout/radial5"/>
    <dgm:cxn modelId="{47BAF79E-1F80-4CB4-A6AE-01BD89E051D8}" srcId="{C5EAF534-B08C-4BCE-AFE3-5BCEBC823A8A}" destId="{3792E25A-6AEA-466B-A621-9A6B4C59BFF0}" srcOrd="0" destOrd="0" parTransId="{15CE86EA-85FE-488D-ADCA-D8C43D504C8D}" sibTransId="{731425F6-6212-4B4F-904C-49CD9B9EE462}"/>
    <dgm:cxn modelId="{8FBBFFB8-0825-4232-A7B5-05AB26B55B28}" type="presOf" srcId="{C5EAF534-B08C-4BCE-AFE3-5BCEBC823A8A}" destId="{2318173B-351B-4195-8BB7-78DD957AE4B6}" srcOrd="0" destOrd="0" presId="urn:microsoft.com/office/officeart/2005/8/layout/radial5"/>
    <dgm:cxn modelId="{D98A87C4-D6AF-4F4B-AD8D-08077782601B}" srcId="{3792E25A-6AEA-466B-A621-9A6B4C59BFF0}" destId="{62CDDCAD-714E-4508-B253-AACCBFA60385}" srcOrd="3" destOrd="0" parTransId="{CD7209A9-0640-4A66-9DA5-B806972E0B93}" sibTransId="{F98D996A-8AAA-42C7-82FF-3FAF4F3F48D8}"/>
    <dgm:cxn modelId="{2B1927D2-0FEA-45D5-B418-199569180836}" type="presOf" srcId="{3792E25A-6AEA-466B-A621-9A6B4C59BFF0}" destId="{1C209EE0-57CF-4569-9E81-8317153E3795}" srcOrd="0" destOrd="0" presId="urn:microsoft.com/office/officeart/2005/8/layout/radial5"/>
    <dgm:cxn modelId="{692CF6D6-E782-4FB6-8979-B314F2336AA8}" type="presOf" srcId="{5764A2EB-916B-4957-BCCB-2672ED4ADBC5}" destId="{A7965F56-FB54-4886-BB1F-016D74211B19}" srcOrd="0" destOrd="0" presId="urn:microsoft.com/office/officeart/2005/8/layout/radial5"/>
    <dgm:cxn modelId="{FE361EDC-FA11-491B-A449-CAEB43BDAF28}" type="presOf" srcId="{D7848573-55C8-49CD-A399-562EF9703FAC}" destId="{0A6BC218-79AA-45B9-8B1D-C49D98BF7109}" srcOrd="0" destOrd="0" presId="urn:microsoft.com/office/officeart/2005/8/layout/radial5"/>
    <dgm:cxn modelId="{4CCBC8F0-782C-4077-BBED-DFE9420CFE99}" srcId="{3792E25A-6AEA-466B-A621-9A6B4C59BFF0}" destId="{7006F954-AA93-485A-9875-EB13AEF6DEE1}" srcOrd="1" destOrd="0" parTransId="{AA63122C-1A09-4076-86F4-D2DA40BF4EC3}" sibTransId="{599F6E9D-A501-4845-9660-19402353D042}"/>
    <dgm:cxn modelId="{B3143DF6-309C-4EE8-8D2E-A9E357939891}" type="presOf" srcId="{57608781-2E9E-46EF-A30F-4CA6C7546204}" destId="{CDD961ED-B440-4C28-9BC8-63822B3B3D3D}" srcOrd="1" destOrd="0" presId="urn:microsoft.com/office/officeart/2005/8/layout/radial5"/>
    <dgm:cxn modelId="{C47B6DF6-A04A-4741-9CDD-E9DCE2B97804}" type="presOf" srcId="{F6BF6D5C-58C6-4864-91E5-CBCE3E92617C}" destId="{3C24AEC7-A87A-427F-A450-41D7E3A72CC2}" srcOrd="0" destOrd="0" presId="urn:microsoft.com/office/officeart/2005/8/layout/radial5"/>
    <dgm:cxn modelId="{AD77F28A-2278-4D00-AE9E-7ADF9C94BC86}" type="presParOf" srcId="{2318173B-351B-4195-8BB7-78DD957AE4B6}" destId="{1C209EE0-57CF-4569-9E81-8317153E3795}" srcOrd="0" destOrd="0" presId="urn:microsoft.com/office/officeart/2005/8/layout/radial5"/>
    <dgm:cxn modelId="{315BFFF7-F9F8-42D3-B35C-DE7E11077237}" type="presParOf" srcId="{2318173B-351B-4195-8BB7-78DD957AE4B6}" destId="{3C24AEC7-A87A-427F-A450-41D7E3A72CC2}" srcOrd="1" destOrd="0" presId="urn:microsoft.com/office/officeart/2005/8/layout/radial5"/>
    <dgm:cxn modelId="{4EB8F609-79B9-42E7-9B06-00709AA081F0}" type="presParOf" srcId="{3C24AEC7-A87A-427F-A450-41D7E3A72CC2}" destId="{CD287F47-E2F3-4F2A-89E4-FBE37C50BE50}" srcOrd="0" destOrd="0" presId="urn:microsoft.com/office/officeart/2005/8/layout/radial5"/>
    <dgm:cxn modelId="{2BC2ADFC-6DFC-4D78-81DA-00128D285EFF}" type="presParOf" srcId="{2318173B-351B-4195-8BB7-78DD957AE4B6}" destId="{A7965F56-FB54-4886-BB1F-016D74211B19}" srcOrd="2" destOrd="0" presId="urn:microsoft.com/office/officeart/2005/8/layout/radial5"/>
    <dgm:cxn modelId="{781E1066-7AF8-45A0-94A0-F3194493BA4A}" type="presParOf" srcId="{2318173B-351B-4195-8BB7-78DD957AE4B6}" destId="{F50387AE-8D93-4E86-A340-0267DD7BFB35}" srcOrd="3" destOrd="0" presId="urn:microsoft.com/office/officeart/2005/8/layout/radial5"/>
    <dgm:cxn modelId="{DFBE5234-5EC9-435F-AFCE-A23E4763EE95}" type="presParOf" srcId="{F50387AE-8D93-4E86-A340-0267DD7BFB35}" destId="{789EA7A8-2215-4D71-B915-25643109A2C8}" srcOrd="0" destOrd="0" presId="urn:microsoft.com/office/officeart/2005/8/layout/radial5"/>
    <dgm:cxn modelId="{A325006A-5B90-4104-BCA0-F2F04445CA8A}" type="presParOf" srcId="{2318173B-351B-4195-8BB7-78DD957AE4B6}" destId="{66AEC585-CC29-4172-BE7E-0290109A14BA}" srcOrd="4" destOrd="0" presId="urn:microsoft.com/office/officeart/2005/8/layout/radial5"/>
    <dgm:cxn modelId="{9E2DF0AB-BC55-4A2C-BDB8-D9E4A2CF1C8B}" type="presParOf" srcId="{2318173B-351B-4195-8BB7-78DD957AE4B6}" destId="{DB614ACD-AEFC-4472-B9F0-394083C4058E}" srcOrd="5" destOrd="0" presId="urn:microsoft.com/office/officeart/2005/8/layout/radial5"/>
    <dgm:cxn modelId="{4819AA46-BE15-459A-98B6-88CDF052CDDA}" type="presParOf" srcId="{DB614ACD-AEFC-4472-B9F0-394083C4058E}" destId="{CDD961ED-B440-4C28-9BC8-63822B3B3D3D}" srcOrd="0" destOrd="0" presId="urn:microsoft.com/office/officeart/2005/8/layout/radial5"/>
    <dgm:cxn modelId="{B645DE2F-C41C-44F9-B13F-DBF6A6AEC9A0}" type="presParOf" srcId="{2318173B-351B-4195-8BB7-78DD957AE4B6}" destId="{0A6BC218-79AA-45B9-8B1D-C49D98BF7109}" srcOrd="6" destOrd="0" presId="urn:microsoft.com/office/officeart/2005/8/layout/radial5"/>
    <dgm:cxn modelId="{43997D52-FAEF-420E-8E47-2E103D7517B1}" type="presParOf" srcId="{2318173B-351B-4195-8BB7-78DD957AE4B6}" destId="{1F18C3E2-9D89-4E17-97AA-863065B8186D}" srcOrd="7" destOrd="0" presId="urn:microsoft.com/office/officeart/2005/8/layout/radial5"/>
    <dgm:cxn modelId="{323D04E3-D291-4C4F-AF4D-F3C9BFC1E012}" type="presParOf" srcId="{1F18C3E2-9D89-4E17-97AA-863065B8186D}" destId="{427A1332-ECD4-4CCC-9F44-BF85AA0446FF}" srcOrd="0" destOrd="0" presId="urn:microsoft.com/office/officeart/2005/8/layout/radial5"/>
    <dgm:cxn modelId="{67665631-0F01-486C-B28C-EFF86EB5ACC0}" type="presParOf" srcId="{2318173B-351B-4195-8BB7-78DD957AE4B6}" destId="{5744243A-1C35-45E2-B964-41C66500E00F}" srcOrd="8" destOrd="0" presId="urn:microsoft.com/office/officeart/2005/8/layout/radial5"/>
  </dgm:cxnLst>
  <dgm:bg>
    <a:effectLst>
      <a:outerShdw blurRad="50800" dist="38100" dir="8100000" algn="tr" rotWithShape="0">
        <a:prstClr val="black">
          <a:alpha val="40000"/>
        </a:prstClr>
      </a:outerShdw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209EE0-57CF-4569-9E81-8317153E3795}">
      <dsp:nvSpPr>
        <dsp:cNvPr id="0" name=""/>
        <dsp:cNvSpPr/>
      </dsp:nvSpPr>
      <dsp:spPr>
        <a:xfrm>
          <a:off x="6857998" y="3276599"/>
          <a:ext cx="3105055" cy="30613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Data Cleaning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&amp; 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Pre-pocessing</a:t>
          </a:r>
          <a:endParaRPr lang="en-IN" sz="2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312723" y="3724924"/>
        <a:ext cx="2195605" cy="2164702"/>
      </dsp:txXfrm>
    </dsp:sp>
    <dsp:sp modelId="{3C24AEC7-A87A-427F-A450-41D7E3A72CC2}">
      <dsp:nvSpPr>
        <dsp:cNvPr id="0" name=""/>
        <dsp:cNvSpPr/>
      </dsp:nvSpPr>
      <dsp:spPr>
        <a:xfrm rot="16200000">
          <a:off x="8213006" y="2485954"/>
          <a:ext cx="395040" cy="8582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72262" y="2716868"/>
        <a:ext cx="276528" cy="514975"/>
      </dsp:txXfrm>
    </dsp:sp>
    <dsp:sp modelId="{A7965F56-FB54-4886-BB1F-016D74211B19}">
      <dsp:nvSpPr>
        <dsp:cNvPr id="0" name=""/>
        <dsp:cNvSpPr/>
      </dsp:nvSpPr>
      <dsp:spPr>
        <a:xfrm>
          <a:off x="7148333" y="6854"/>
          <a:ext cx="2524385" cy="25243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Null Values</a:t>
          </a:r>
          <a:endParaRPr lang="en-IN" sz="2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518021" y="376542"/>
        <a:ext cx="1785009" cy="1785009"/>
      </dsp:txXfrm>
    </dsp:sp>
    <dsp:sp modelId="{F50387AE-8D93-4E86-A340-0267DD7BFB35}">
      <dsp:nvSpPr>
        <dsp:cNvPr id="0" name=""/>
        <dsp:cNvSpPr/>
      </dsp:nvSpPr>
      <dsp:spPr>
        <a:xfrm>
          <a:off x="10080276" y="4378129"/>
          <a:ext cx="282399" cy="8582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080276" y="4549787"/>
        <a:ext cx="197679" cy="514975"/>
      </dsp:txXfrm>
    </dsp:sp>
    <dsp:sp modelId="{66AEC585-CC29-4172-BE7E-0290109A14BA}">
      <dsp:nvSpPr>
        <dsp:cNvPr id="0" name=""/>
        <dsp:cNvSpPr/>
      </dsp:nvSpPr>
      <dsp:spPr>
        <a:xfrm>
          <a:off x="10495882" y="3594750"/>
          <a:ext cx="2905744" cy="24250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Standardizing Values</a:t>
          </a:r>
          <a:endParaRPr lang="en-IN" sz="2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921418" y="3949890"/>
        <a:ext cx="2054672" cy="1714770"/>
      </dsp:txXfrm>
    </dsp:sp>
    <dsp:sp modelId="{DB614ACD-AEFC-4472-B9F0-394083C4058E}">
      <dsp:nvSpPr>
        <dsp:cNvPr id="0" name=""/>
        <dsp:cNvSpPr/>
      </dsp:nvSpPr>
      <dsp:spPr>
        <a:xfrm rot="5400000">
          <a:off x="8213006" y="6270305"/>
          <a:ext cx="395040" cy="8582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72262" y="6382707"/>
        <a:ext cx="276528" cy="514975"/>
      </dsp:txXfrm>
    </dsp:sp>
    <dsp:sp modelId="{0A6BC218-79AA-45B9-8B1D-C49D98BF7109}">
      <dsp:nvSpPr>
        <dsp:cNvPr id="0" name=""/>
        <dsp:cNvSpPr/>
      </dsp:nvSpPr>
      <dsp:spPr>
        <a:xfrm>
          <a:off x="7148333" y="7083310"/>
          <a:ext cx="2524385" cy="25243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Fixing Invalid Values</a:t>
          </a:r>
          <a:endParaRPr lang="en-IN" sz="2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518021" y="7452998"/>
        <a:ext cx="1785009" cy="1785009"/>
      </dsp:txXfrm>
    </dsp:sp>
    <dsp:sp modelId="{1F18C3E2-9D89-4E17-97AA-863065B8186D}">
      <dsp:nvSpPr>
        <dsp:cNvPr id="0" name=""/>
        <dsp:cNvSpPr/>
      </dsp:nvSpPr>
      <dsp:spPr>
        <a:xfrm rot="10800000">
          <a:off x="6444016" y="4378129"/>
          <a:ext cx="292547" cy="8582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 rot="10800000">
        <a:off x="6531780" y="4549787"/>
        <a:ext cx="204783" cy="514975"/>
      </dsp:txXfrm>
    </dsp:sp>
    <dsp:sp modelId="{5744243A-1C35-45E2-B964-41C66500E00F}">
      <dsp:nvSpPr>
        <dsp:cNvPr id="0" name=""/>
        <dsp:cNvSpPr/>
      </dsp:nvSpPr>
      <dsp:spPr>
        <a:xfrm>
          <a:off x="3438573" y="3545082"/>
          <a:ext cx="2867449" cy="25243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Check  - Outliers</a:t>
          </a:r>
          <a:endParaRPr lang="en-IN" sz="2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858501" y="3914770"/>
        <a:ext cx="2027593" cy="17850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444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TextBox 3"/>
          <p:cNvSpPr txBox="1"/>
          <p:nvPr/>
        </p:nvSpPr>
        <p:spPr>
          <a:xfrm>
            <a:off x="991828" y="857396"/>
            <a:ext cx="11885971" cy="2171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861"/>
              </a:lnSpc>
            </a:pPr>
            <a:r>
              <a:rPr lang="en-US" sz="5400" spc="647" dirty="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TRENDS IN THE </a:t>
            </a:r>
            <a:br>
              <a:rPr lang="en-US" sz="5400" spc="647" dirty="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</a:br>
            <a:r>
              <a:rPr lang="en-US" sz="5400" spc="647" dirty="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REAL ESTATE MARKET - USA</a:t>
            </a:r>
          </a:p>
        </p:txBody>
      </p:sp>
      <p:sp>
        <p:nvSpPr>
          <p:cNvPr id="4" name="Freeform 4"/>
          <p:cNvSpPr/>
          <p:nvPr/>
        </p:nvSpPr>
        <p:spPr>
          <a:xfrm>
            <a:off x="1028700" y="8286783"/>
            <a:ext cx="822152" cy="787771"/>
          </a:xfrm>
          <a:custGeom>
            <a:avLst/>
            <a:gdLst/>
            <a:ahLst/>
            <a:cxnLst/>
            <a:rect l="l" t="t" r="r" b="b"/>
            <a:pathLst>
              <a:path w="822152" h="787771">
                <a:moveTo>
                  <a:pt x="0" y="0"/>
                </a:moveTo>
                <a:lnTo>
                  <a:pt x="822152" y="0"/>
                </a:lnTo>
                <a:lnTo>
                  <a:pt x="822152" y="787771"/>
                </a:lnTo>
                <a:lnTo>
                  <a:pt x="0" y="7877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4829816" y="8109439"/>
            <a:ext cx="2133643" cy="571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1"/>
              </a:lnSpc>
            </a:pPr>
            <a:r>
              <a:rPr lang="en-US" sz="4203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Akilan J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756510" y="8859564"/>
            <a:ext cx="3502790" cy="398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 spc="211">
                <a:solidFill>
                  <a:srgbClr val="000000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DADS - NOV 2024 BATCH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947816" y="3761797"/>
            <a:ext cx="8628988" cy="2367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80"/>
              </a:lnSpc>
            </a:pPr>
            <a:r>
              <a:rPr lang="en-US" sz="9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That's all </a:t>
            </a:r>
          </a:p>
          <a:p>
            <a:pPr algn="l">
              <a:lnSpc>
                <a:spcPts val="9180"/>
              </a:lnSpc>
            </a:pPr>
            <a:r>
              <a:rPr lang="en-US" sz="9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for today!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8112722" cy="10287000"/>
            <a:chOff x="0" y="0"/>
            <a:chExt cx="10816962" cy="1371600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t="7733" b="7733"/>
            <a:stretch>
              <a:fillRect/>
            </a:stretch>
          </p:blipFill>
          <p:spPr>
            <a:xfrm>
              <a:off x="0" y="0"/>
              <a:ext cx="10816962" cy="13716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9762767" cy="10287000"/>
            <a:chOff x="0" y="0"/>
            <a:chExt cx="13017023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8365" r="18365"/>
            <a:stretch>
              <a:fillRect/>
            </a:stretch>
          </p:blipFill>
          <p:spPr>
            <a:xfrm>
              <a:off x="0" y="0"/>
              <a:ext cx="13017023" cy="137160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0031531" y="1537028"/>
            <a:ext cx="3735035" cy="1104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Overview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031531" y="2957325"/>
            <a:ext cx="7812333" cy="6491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Clean and preprocess housing data for accuracy and consistency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Analyze property features and pricing trends using EDA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Visualize relationships and patterns in the dataset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Engineer new features to enhance insights and modeling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Identify key factors influencing housing prices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BDD98682-9E93-91BC-5A67-EEE923B85A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0169148"/>
              </p:ext>
            </p:extLst>
          </p:nvPr>
        </p:nvGraphicFramePr>
        <p:xfrm>
          <a:off x="533400" y="342900"/>
          <a:ext cx="16840200" cy="96145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D87AF6-DADE-22C6-C778-8314E52903FC}"/>
              </a:ext>
            </a:extLst>
          </p:cNvPr>
          <p:cNvSpPr txBox="1"/>
          <p:nvPr/>
        </p:nvSpPr>
        <p:spPr>
          <a:xfrm>
            <a:off x="6297010" y="1336769"/>
            <a:ext cx="48768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solidFill>
                  <a:schemeClr val="tx2"/>
                </a:solidFill>
                <a:cs typeface="Calibri (MS)" panose="020B0604020202020204" charset="0"/>
              </a:rPr>
              <a:t> Hypothesis Testing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A35C64-4D17-97C4-E4DA-6042DDAEA909}"/>
              </a:ext>
            </a:extLst>
          </p:cNvPr>
          <p:cNvSpPr txBox="1"/>
          <p:nvPr/>
        </p:nvSpPr>
        <p:spPr>
          <a:xfrm>
            <a:off x="4745421" y="3464057"/>
            <a:ext cx="7391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tx2"/>
                </a:solidFill>
              </a:rPr>
              <a:t>Does renovation affect price per sq.ft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1C81AD-8467-E3B6-5705-E8BD749AB5CC}"/>
              </a:ext>
            </a:extLst>
          </p:cNvPr>
          <p:cNvSpPr txBox="1"/>
          <p:nvPr/>
        </p:nvSpPr>
        <p:spPr>
          <a:xfrm>
            <a:off x="5039710" y="4393726"/>
            <a:ext cx="7391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tx2"/>
                </a:solidFill>
              </a:rPr>
              <a:t>- Fail to reject - No enough evidence of an affect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7C305B-0B68-03E1-5D8E-B948243DC14A}"/>
              </a:ext>
            </a:extLst>
          </p:cNvPr>
          <p:cNvSpPr txBox="1"/>
          <p:nvPr/>
        </p:nvSpPr>
        <p:spPr>
          <a:xfrm>
            <a:off x="4724400" y="5729844"/>
            <a:ext cx="9982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tx2"/>
                </a:solidFill>
              </a:rPr>
              <a:t>Do waterfront properties have higher prices than non-waterfront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046D36-A8F2-DD7E-18E5-4ADD2AA74805}"/>
              </a:ext>
            </a:extLst>
          </p:cNvPr>
          <p:cNvSpPr txBox="1"/>
          <p:nvPr/>
        </p:nvSpPr>
        <p:spPr>
          <a:xfrm>
            <a:off x="5031828" y="6460477"/>
            <a:ext cx="888386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tx2"/>
                </a:solidFill>
              </a:rPr>
              <a:t>- Reject - null hypothesis</a:t>
            </a:r>
            <a:br>
              <a:rPr lang="en-IN" sz="2800" b="1" dirty="0">
                <a:solidFill>
                  <a:schemeClr val="tx2"/>
                </a:solidFill>
              </a:rPr>
            </a:br>
            <a:r>
              <a:rPr lang="en-IN" sz="2800" b="1" dirty="0">
                <a:solidFill>
                  <a:schemeClr val="tx2"/>
                </a:solidFill>
              </a:rPr>
              <a:t>- Waterfall property - high price than non-waterfall prop</a:t>
            </a:r>
          </a:p>
        </p:txBody>
      </p:sp>
    </p:spTree>
    <p:extLst>
      <p:ext uri="{BB962C8B-B14F-4D97-AF65-F5344CB8AC3E}">
        <p14:creationId xmlns:p14="http://schemas.microsoft.com/office/powerpoint/2010/main" val="424426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BA143CE-1739-CDB4-6A63-B3C7B4A959D5}"/>
              </a:ext>
            </a:extLst>
          </p:cNvPr>
          <p:cNvSpPr txBox="1"/>
          <p:nvPr/>
        </p:nvSpPr>
        <p:spPr>
          <a:xfrm>
            <a:off x="6553200" y="607663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latin typeface="Calibri (MS)" panose="020B0604020202020204" charset="0"/>
                <a:cs typeface="Calibri (MS)" panose="020B0604020202020204" charset="0"/>
              </a:rPr>
              <a:t>Univariate Analysis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095FBB-AB8E-DF8B-9EA3-16693A696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5558041"/>
            <a:ext cx="7086600" cy="362377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21B95B-2E72-6255-75F1-89CBB6566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470824"/>
            <a:ext cx="7086600" cy="35902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A6C88E-AD1F-8075-15FE-211185586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0800" y="2476500"/>
            <a:ext cx="6049297" cy="5860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975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0E72A0-569F-CEFA-394E-196E7A8B8D44}"/>
              </a:ext>
            </a:extLst>
          </p:cNvPr>
          <p:cNvSpPr txBox="1"/>
          <p:nvPr/>
        </p:nvSpPr>
        <p:spPr>
          <a:xfrm>
            <a:off x="6858000" y="587477"/>
            <a:ext cx="43434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latin typeface="Calibri (MS)" panose="020B0604020202020204" charset="0"/>
                <a:cs typeface="Calibri (MS)" panose="020B0604020202020204" charset="0"/>
              </a:rPr>
              <a:t>Bi</a:t>
            </a:r>
            <a:r>
              <a:rPr lang="en-IN" sz="4800" b="1" dirty="0">
                <a:latin typeface="Calibri (MS)" panose="020B0604020202020204" charset="0"/>
                <a:cs typeface="Calibri (MS)" panose="020B0604020202020204" charset="0"/>
              </a:rPr>
              <a:t>-</a:t>
            </a:r>
            <a:r>
              <a:rPr lang="en-IN" sz="4400" b="1" dirty="0">
                <a:latin typeface="Calibri (MS)" panose="020B0604020202020204" charset="0"/>
                <a:cs typeface="Calibri (MS)" panose="020B0604020202020204" charset="0"/>
              </a:rPr>
              <a:t>Variate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4EEF08-BFC7-810D-F91B-EB5E234BC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182" y="2895960"/>
            <a:ext cx="7353424" cy="49782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1606F2-2F26-57F9-6C05-02D3028D0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5716252"/>
            <a:ext cx="6955220" cy="40164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A9D974-C896-C041-84A6-259A9D0AAB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485899"/>
            <a:ext cx="6955220" cy="389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573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FEF3A2-4FB1-2492-D755-D3354B7F93E4}"/>
              </a:ext>
            </a:extLst>
          </p:cNvPr>
          <p:cNvSpPr txBox="1"/>
          <p:nvPr/>
        </p:nvSpPr>
        <p:spPr>
          <a:xfrm>
            <a:off x="6667500" y="792138"/>
            <a:ext cx="4953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latin typeface="Calibri (MS)" panose="020B0604020202020204" charset="0"/>
                <a:cs typeface="Calibri (MS)" panose="020B0604020202020204" charset="0"/>
              </a:rPr>
              <a:t>Multivariate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116979-63F0-9B4C-110F-525CA82AF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0" y="2019300"/>
            <a:ext cx="8001000" cy="74399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223F08-1F2B-73F3-60D1-FAC720F881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019300"/>
            <a:ext cx="8457022" cy="743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223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3CB8D30-92F6-0001-9207-9E10ABDBC0C9}"/>
              </a:ext>
            </a:extLst>
          </p:cNvPr>
          <p:cNvSpPr txBox="1"/>
          <p:nvPr/>
        </p:nvSpPr>
        <p:spPr>
          <a:xfrm>
            <a:off x="914400" y="2019300"/>
            <a:ext cx="168402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House Size Matters: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Homes with more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living space (sq.ft living)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tend to have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higher prices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Bigger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basements and multiple floors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also add value.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Location, Location, Location: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Houses in cities like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Seattle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,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Bellevue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, and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Redmond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usually have higher prices.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Properties with a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waterfront view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or better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scenery (view rating)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tend to be more expensive.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Condition and Renovation: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Homes in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better condition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(rated 4 or 5) fetch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higher prices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Houses that were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recently renovated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may have a price boost compared to old, untouched homes.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Bedrooms/Bathrooms: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While more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bedrooms and bathrooms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increase price, the relationship isn't linear — it's about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overall livability and layout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, not just quantity.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Year Built vs. Renovated: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Newer homes or those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renovated recently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 are priced higher than older, non-renovated ones.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0413F1-38DA-850E-7A10-D26BFFE77E63}"/>
              </a:ext>
            </a:extLst>
          </p:cNvPr>
          <p:cNvSpPr txBox="1"/>
          <p:nvPr/>
        </p:nvSpPr>
        <p:spPr>
          <a:xfrm>
            <a:off x="5867400" y="681007"/>
            <a:ext cx="62484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Calibri (MS)" panose="020B0604020202020204" charset="0"/>
                <a:cs typeface="Calibri (MS)" panose="020B0604020202020204" charset="0"/>
              </a:rPr>
              <a:t>Insights from Housing Data Analysis</a:t>
            </a:r>
            <a:endParaRPr lang="en-IN" sz="3200" b="1" dirty="0">
              <a:solidFill>
                <a:schemeClr val="tx2"/>
              </a:solidFill>
              <a:latin typeface="Calibri (MS)" panose="020B0604020202020204" charset="0"/>
              <a:cs typeface="Calibri (MS)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838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3D305B2-CAB9-B19E-1C08-5F56C820B260}"/>
              </a:ext>
            </a:extLst>
          </p:cNvPr>
          <p:cNvSpPr txBox="1"/>
          <p:nvPr/>
        </p:nvSpPr>
        <p:spPr>
          <a:xfrm>
            <a:off x="1087820" y="4030019"/>
            <a:ext cx="155448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rgbClr val="002060"/>
                </a:solidFill>
              </a:rPr>
              <a:t>Commercial Property</a:t>
            </a:r>
          </a:p>
          <a:p>
            <a:pPr>
              <a:buNone/>
            </a:pPr>
            <a:endParaRPr lang="en-US" sz="2800" b="1" dirty="0">
              <a:solidFill>
                <a:srgbClr val="00206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2060"/>
                </a:solidFill>
              </a:rPr>
              <a:t>Target stability and visibility</a:t>
            </a:r>
            <a:r>
              <a:rPr lang="en-US" sz="2800" dirty="0">
                <a:solidFill>
                  <a:srgbClr val="002060"/>
                </a:solidFill>
              </a:rPr>
              <a:t>: Invest in commercial zones with consistent price or rental income trends.</a:t>
            </a:r>
          </a:p>
          <a:p>
            <a:r>
              <a:rPr lang="en-US" sz="2800" dirty="0">
                <a:solidFill>
                  <a:srgbClr val="002060"/>
                </a:solidFill>
              </a:rPr>
              <a:t>  Eg: City’s like - Seattle, Renton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060"/>
                </a:solidFill>
              </a:rPr>
              <a:t>Avoid low-turnover areas unless entering with a long-term strategy (e.g., redevelopment, leaseholds).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B37B00-89BC-4AEF-9DCA-38ED21A85991}"/>
              </a:ext>
            </a:extLst>
          </p:cNvPr>
          <p:cNvSpPr txBox="1"/>
          <p:nvPr/>
        </p:nvSpPr>
        <p:spPr>
          <a:xfrm>
            <a:off x="1090448" y="1786759"/>
            <a:ext cx="1623060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rgbClr val="002060"/>
                </a:solidFill>
              </a:rPr>
              <a:t>Residential Property Investment</a:t>
            </a:r>
          </a:p>
          <a:p>
            <a:pPr>
              <a:buNone/>
            </a:pPr>
            <a:endParaRPr lang="en-US" sz="2800" dirty="0">
              <a:solidFill>
                <a:srgbClr val="00206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2060"/>
                </a:solidFill>
              </a:rPr>
              <a:t> Invest in regions with rising price trends</a:t>
            </a:r>
            <a:r>
              <a:rPr lang="en-US" sz="2800" dirty="0">
                <a:solidFill>
                  <a:srgbClr val="002060"/>
                </a:solidFill>
              </a:rPr>
              <a:t> and active listings – these are signs of healthy residential markets.</a:t>
            </a:r>
            <a:br>
              <a:rPr lang="en-US" sz="2800" dirty="0">
                <a:solidFill>
                  <a:srgbClr val="002060"/>
                </a:solidFill>
              </a:rPr>
            </a:br>
            <a:r>
              <a:rPr lang="en-US" sz="2800" dirty="0">
                <a:solidFill>
                  <a:srgbClr val="002060"/>
                </a:solidFill>
              </a:rPr>
              <a:t>City’s like – Kirkland, Redmond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1927C7-92CC-AF52-A929-E78FE098D912}"/>
              </a:ext>
            </a:extLst>
          </p:cNvPr>
          <p:cNvSpPr txBox="1"/>
          <p:nvPr/>
        </p:nvSpPr>
        <p:spPr>
          <a:xfrm>
            <a:off x="6477000" y="851743"/>
            <a:ext cx="3657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>
                <a:solidFill>
                  <a:srgbClr val="002060"/>
                </a:solidFill>
                <a:latin typeface="Calibri (MS)" panose="020B0604020202020204" charset="0"/>
                <a:cs typeface="Calibri (MS)" panose="020B0604020202020204" charset="0"/>
              </a:rPr>
              <a:t>Recommendations: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42CFC0-C686-96D1-92B7-FF39C4A17F85}"/>
              </a:ext>
            </a:extLst>
          </p:cNvPr>
          <p:cNvSpPr txBox="1"/>
          <p:nvPr/>
        </p:nvSpPr>
        <p:spPr>
          <a:xfrm>
            <a:off x="1077310" y="6819900"/>
            <a:ext cx="1594419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rgbClr val="002060"/>
                </a:solidFill>
              </a:rPr>
              <a:t> For Real Estate Agencies</a:t>
            </a:r>
          </a:p>
          <a:p>
            <a:pPr>
              <a:buNone/>
            </a:pPr>
            <a:endParaRPr lang="en-US" sz="2800" b="1" dirty="0">
              <a:solidFill>
                <a:srgbClr val="00206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2060"/>
                </a:solidFill>
              </a:rPr>
              <a:t> Focus in services on high-activity regions</a:t>
            </a:r>
            <a:r>
              <a:rPr lang="en-US" sz="2800" dirty="0">
                <a:solidFill>
                  <a:srgbClr val="002060"/>
                </a:solidFill>
              </a:rPr>
              <a:t> (high sales/listing turnover) for faster client conversion.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060"/>
                </a:solidFill>
              </a:rPr>
              <a:t> Use the data to </a:t>
            </a:r>
            <a:r>
              <a:rPr lang="en-US" sz="2800" b="1" dirty="0">
                <a:solidFill>
                  <a:srgbClr val="002060"/>
                </a:solidFill>
              </a:rPr>
              <a:t>identify emerging markets</a:t>
            </a:r>
            <a:r>
              <a:rPr lang="en-US" sz="2800" dirty="0">
                <a:solidFill>
                  <a:srgbClr val="002060"/>
                </a:solidFill>
              </a:rPr>
              <a:t> (e.g., suburbs with rising prices) and develop early presence.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060"/>
                </a:solidFill>
              </a:rPr>
              <a:t> Offer </a:t>
            </a:r>
            <a:r>
              <a:rPr lang="en-US" sz="2800" b="1" dirty="0">
                <a:solidFill>
                  <a:srgbClr val="002060"/>
                </a:solidFill>
              </a:rPr>
              <a:t>property type specialization</a:t>
            </a:r>
            <a:r>
              <a:rPr lang="en-US" sz="2800" dirty="0">
                <a:solidFill>
                  <a:srgbClr val="002060"/>
                </a:solidFill>
              </a:rPr>
              <a:t> (e.g., family homes) based on demand patterns.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</TotalTime>
  <Words>426</Words>
  <Application>Microsoft Office PowerPoint</Application>
  <PresentationFormat>Custom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Playfair Display</vt:lpstr>
      <vt:lpstr>Helvetica World</vt:lpstr>
      <vt:lpstr>Calibri (MS)</vt:lpstr>
      <vt:lpstr>Barlow SemiCondensed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AKILAN J</dc:creator>
  <cp:lastModifiedBy>Akilan J</cp:lastModifiedBy>
  <cp:revision>11</cp:revision>
  <dcterms:created xsi:type="dcterms:W3CDTF">2006-08-16T00:00:00Z</dcterms:created>
  <dcterms:modified xsi:type="dcterms:W3CDTF">2025-06-24T04:10:22Z</dcterms:modified>
  <dc:identifier>DAGlL3glc38</dc:identifier>
</cp:coreProperties>
</file>

<file path=docProps/thumbnail.jpeg>
</file>